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9" r:id="rId2"/>
    <p:sldId id="367" r:id="rId3"/>
    <p:sldId id="352" r:id="rId4"/>
    <p:sldId id="287" r:id="rId5"/>
    <p:sldId id="355" r:id="rId6"/>
    <p:sldId id="368" r:id="rId7"/>
    <p:sldId id="360" r:id="rId8"/>
    <p:sldId id="361" r:id="rId9"/>
    <p:sldId id="378" r:id="rId10"/>
    <p:sldId id="381" r:id="rId11"/>
    <p:sldId id="385" r:id="rId12"/>
    <p:sldId id="386" r:id="rId13"/>
    <p:sldId id="383" r:id="rId14"/>
    <p:sldId id="38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Mason" initials="EM" lastIdx="6" clrIdx="0">
    <p:extLst>
      <p:ext uri="{19B8F6BF-5375-455C-9EA6-DF929625EA0E}">
        <p15:presenceInfo xmlns:p15="http://schemas.microsoft.com/office/powerpoint/2012/main" userId="S-1-5-21-3633736460-2878077899-1025941259-11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08381"/>
    <a:srgbClr val="1E6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97"/>
  </p:normalViewPr>
  <p:slideViewPr>
    <p:cSldViewPr snapToGrid="0" snapToObjects="1">
      <p:cViewPr varScale="1">
        <p:scale>
          <a:sx n="81" d="100"/>
          <a:sy n="81" d="100"/>
        </p:scale>
        <p:origin x="75" y="5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829"/>
    </p:cViewPr>
  </p:sorterViewPr>
  <p:notesViewPr>
    <p:cSldViewPr snapToGrid="0" snapToObjects="1">
      <p:cViewPr varScale="1">
        <p:scale>
          <a:sx n="163" d="100"/>
          <a:sy n="163" d="100"/>
        </p:scale>
        <p:origin x="160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48100-046F-4554-8FEC-2ADD2D8D773D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F600D-2A61-441F-BB42-874C6512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5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2546" tIns="46274" rIns="92546" bIns="4627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6434"/>
          </a:xfrm>
          <a:prstGeom prst="rect">
            <a:avLst/>
          </a:prstGeom>
        </p:spPr>
        <p:txBody>
          <a:bodyPr vert="horz" lIns="92546" tIns="46274" rIns="92546" bIns="46274" rtlCol="0"/>
          <a:lstStyle>
            <a:lvl1pPr algn="r">
              <a:defRPr sz="1100"/>
            </a:lvl1pPr>
          </a:lstStyle>
          <a:p>
            <a:fld id="{D8CDBE4E-E4B4-5745-97E1-AB17BAA90549}" type="datetimeFigureOut">
              <a:rPr lang="en-US" smtClean="0"/>
              <a:t>1/15/2019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2050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4" rIns="92546" bIns="462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900"/>
            <a:ext cx="5608320" cy="3660458"/>
          </a:xfrm>
          <a:prstGeom prst="rect">
            <a:avLst/>
          </a:prstGeom>
        </p:spPr>
        <p:txBody>
          <a:bodyPr vert="horz" lIns="92546" tIns="46274" rIns="92546" bIns="462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2546" tIns="46274" rIns="92546" bIns="4627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70"/>
            <a:ext cx="3037840" cy="466433"/>
          </a:xfrm>
          <a:prstGeom prst="rect">
            <a:avLst/>
          </a:prstGeom>
        </p:spPr>
        <p:txBody>
          <a:bodyPr vert="horz" lIns="92546" tIns="46274" rIns="92546" bIns="46274" rtlCol="0" anchor="b"/>
          <a:lstStyle>
            <a:lvl1pPr algn="r">
              <a:defRPr sz="1100"/>
            </a:lvl1pPr>
          </a:lstStyle>
          <a:p>
            <a:fld id="{385B56B9-487F-D746-82F7-C47BF21AE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1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0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5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1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5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45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1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4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56B9-487F-D746-82F7-C47BF21AEF1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5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E619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2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5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722"/>
            <a:ext cx="12192000" cy="4358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253331"/>
            <a:ext cx="11376560" cy="4874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5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885" y="1263797"/>
            <a:ext cx="5627915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3797"/>
            <a:ext cx="5596246" cy="435133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 wrap="none"/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6556" y="6127669"/>
            <a:ext cx="843148" cy="593806"/>
          </a:xfrm>
          <a:prstGeom prst="rect">
            <a:avLst/>
          </a:prstGeom>
        </p:spPr>
        <p:txBody>
          <a:bodyPr anchor="ctr" anchorCtr="1"/>
          <a:lstStyle>
            <a:lvl1pPr>
              <a:defRPr sz="2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F88728A-9E54-1B4F-A83C-486C5BF59F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4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275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303" t="24585" r="51515" b="40021"/>
          <a:stretch/>
        </p:blipFill>
        <p:spPr>
          <a:xfrm>
            <a:off x="2142677" y="914400"/>
            <a:ext cx="7906646" cy="4891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8889" y="4998880"/>
            <a:ext cx="8550360" cy="754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006CB8"/>
                </a:solidFill>
              </a:rPr>
              <a:t>OC Streetcar Project Update</a:t>
            </a:r>
          </a:p>
          <a:p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Community Advisory Committee – January 2019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35944" y="6205347"/>
            <a:ext cx="1417266" cy="423339"/>
            <a:chOff x="26898601" y="19812000"/>
            <a:chExt cx="5522759" cy="17235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8601" y="19966324"/>
              <a:ext cx="1477984" cy="156923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1168" y="19812000"/>
              <a:ext cx="1646804" cy="15868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2556" y="20065750"/>
              <a:ext cx="1828804" cy="131673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38" y="6140488"/>
            <a:ext cx="657802" cy="493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71" y="6205347"/>
            <a:ext cx="869942" cy="4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218891" y="4401718"/>
            <a:ext cx="4550817" cy="245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>
            <a:normAutofit/>
          </a:bodyPr>
          <a:lstStyle/>
          <a:p>
            <a:r>
              <a:rPr lang="en-US" dirty="0"/>
              <a:t>OC Streetcar Funding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03893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0013" y="1704229"/>
            <a:ext cx="10661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Project Funding Plan approved by OCTA Board – May 22,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funding secured</a:t>
            </a:r>
            <a:endParaRPr lang="en-US" i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32740"/>
              </p:ext>
            </p:extLst>
          </p:nvPr>
        </p:nvGraphicFramePr>
        <p:xfrm>
          <a:off x="4092744" y="2783738"/>
          <a:ext cx="397484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 million)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New Starts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$ 148.96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CMAQ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FTA 5307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 Fed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$ 216.68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Cap &amp; Trade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M2 - Project 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$ 407.76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54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3887E-F575-4434-A916-6D171AFE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Vehicle Branding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810B2F-C5C2-4312-ACB3-0958F96CD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3" y="1707776"/>
            <a:ext cx="11376025" cy="39467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1ED9B-1F82-4605-B0ED-0A1CA1A9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8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39C6-AC82-46A2-9A16-58710EFD6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Funding Grant Agreement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F81169-465D-49FB-901B-C5CA7C5F5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22" y="1252538"/>
            <a:ext cx="9578207" cy="48752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79F6F-A495-493B-88E8-69200058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8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218891" y="4401718"/>
            <a:ext cx="4550817" cy="245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>
            <a:normAutofit/>
          </a:bodyPr>
          <a:lstStyle/>
          <a:p>
            <a:r>
              <a:rPr lang="en-US" dirty="0"/>
              <a:t>OC Streetcar Project Status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03893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1885" y="1511136"/>
            <a:ext cx="1101843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Utility design and relocation progressing</a:t>
            </a:r>
          </a:p>
          <a:p>
            <a:pPr marL="685800" lvl="1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Major procurements: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Construction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Vehicles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Operation &amp; Maintenance</a:t>
            </a:r>
          </a:p>
          <a:p>
            <a:pPr marL="685800" lvl="1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Vehicle branding</a:t>
            </a:r>
          </a:p>
          <a:p>
            <a:pPr marL="685800" lvl="1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Construction Activity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Mobilization</a:t>
            </a:r>
          </a:p>
          <a:p>
            <a:pPr marL="685800" lvl="1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endParaRPr lang="en-US" sz="24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21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27778" b="5574"/>
          <a:stretch/>
        </p:blipFill>
        <p:spPr>
          <a:xfrm>
            <a:off x="1483545" y="997528"/>
            <a:ext cx="8756131" cy="55136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532C83-2C0C-4C8C-969D-02658D8DAAC6}"/>
              </a:ext>
            </a:extLst>
          </p:cNvPr>
          <p:cNvSpPr/>
          <p:nvPr/>
        </p:nvSpPr>
        <p:spPr>
          <a:xfrm>
            <a:off x="7380514" y="5731329"/>
            <a:ext cx="2781299" cy="664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218891" y="4401718"/>
            <a:ext cx="4550817" cy="245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>
            <a:normAutofit/>
          </a:bodyPr>
          <a:lstStyle/>
          <a:p>
            <a:r>
              <a:rPr lang="en-US" dirty="0"/>
              <a:t>OC Streetcar Background 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03893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8891" y="1025976"/>
            <a:ext cx="11549555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Funding:</a:t>
            </a:r>
          </a:p>
          <a:p>
            <a:pPr marL="1143000" lvl="2" indent="-228600"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Project S Transit Extensions connects </a:t>
            </a:r>
            <a:r>
              <a:rPr lang="en-US" sz="2000" dirty="0" err="1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Metrolink</a:t>
            </a:r>
            <a:endParaRPr lang="en-US" sz="2000" dirty="0">
              <a:solidFill>
                <a:srgbClr val="595959"/>
              </a:solidFill>
              <a:latin typeface="Arial" charset="0"/>
              <a:ea typeface="Arial" charset="0"/>
              <a:cs typeface="Arial" charset="0"/>
            </a:endParaRPr>
          </a:p>
          <a:p>
            <a:pPr lvl="2">
              <a:spcAft>
                <a:spcPts val="1200"/>
              </a:spcAft>
              <a:buClr>
                <a:srgbClr val="0070C0"/>
              </a:buClr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  (rail service) to activity Centers and communities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            formerly known as Measure M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Federal Transit Administration (FTA)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California Cap and Trade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</a:pPr>
            <a:r>
              <a:rPr lang="en-US" sz="24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Purpose: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Add mobility options for short local trips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Improve accessibility for transit dependent residents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Improve connectivity with convenient access to employment centers, social services, education and other key destinations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Relieve roadway congestion by providing east-west transit connections</a:t>
            </a:r>
          </a:p>
          <a:p>
            <a:pPr marL="1143000" lvl="2" indent="-228600">
              <a:spcAft>
                <a:spcPts val="1200"/>
              </a:spcAft>
              <a:buClr>
                <a:srgbClr val="0070C0"/>
              </a:buClr>
              <a:buFont typeface="Arial"/>
              <a:buChar char="•"/>
            </a:pPr>
            <a:r>
              <a:rPr lang="en-US" sz="20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Improve air quality by reducing automobile dependency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81" y="2231662"/>
            <a:ext cx="901958" cy="507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731" y="1110799"/>
            <a:ext cx="4316963" cy="396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2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OC Streetcar Route &amp; Stop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18891" y="4189058"/>
            <a:ext cx="4550817" cy="245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2" y="1020663"/>
            <a:ext cx="9965025" cy="55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5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218891" y="4401718"/>
            <a:ext cx="4550817" cy="245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>
            <a:normAutofit/>
          </a:bodyPr>
          <a:lstStyle/>
          <a:p>
            <a:r>
              <a:rPr lang="en-US" dirty="0"/>
              <a:t>Conceptual Stop Design – Key Features</a:t>
            </a:r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03893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19" y="1097160"/>
            <a:ext cx="8821542" cy="560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22" y="6173320"/>
            <a:ext cx="3620706" cy="5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218891" y="4189058"/>
            <a:ext cx="4550817" cy="245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8890" y="2"/>
            <a:ext cx="11376561" cy="997526"/>
          </a:xfrm>
        </p:spPr>
        <p:txBody>
          <a:bodyPr>
            <a:normAutofit/>
          </a:bodyPr>
          <a:lstStyle/>
          <a:p>
            <a:r>
              <a:rPr lang="en-US" dirty="0"/>
              <a:t>Center Running Stop – Harbor Blvd Terminus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03893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24480" t="24967" r="25251" b="11734"/>
          <a:stretch/>
        </p:blipFill>
        <p:spPr bwMode="auto">
          <a:xfrm>
            <a:off x="1677971" y="1013480"/>
            <a:ext cx="8341518" cy="5787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492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218891" y="4401718"/>
            <a:ext cx="4550817" cy="245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91885" y="2"/>
            <a:ext cx="11376561" cy="997526"/>
          </a:xfrm>
        </p:spPr>
        <p:txBody>
          <a:bodyPr>
            <a:normAutofit/>
          </a:bodyPr>
          <a:lstStyle/>
          <a:p>
            <a:r>
              <a:rPr lang="en-US" dirty="0"/>
              <a:t>Maintenance and Storage Facility (MSF)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9628" t="30877" r="20660" b="17288"/>
          <a:stretch/>
        </p:blipFill>
        <p:spPr bwMode="auto">
          <a:xfrm>
            <a:off x="218891" y="997529"/>
            <a:ext cx="11810813" cy="5318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03893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7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218891" y="4189058"/>
            <a:ext cx="4550817" cy="245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8890" y="2"/>
            <a:ext cx="11376561" cy="997526"/>
          </a:xfrm>
        </p:spPr>
        <p:txBody>
          <a:bodyPr>
            <a:normAutofit/>
          </a:bodyPr>
          <a:lstStyle/>
          <a:p>
            <a:r>
              <a:rPr lang="en-US" dirty="0"/>
              <a:t>OC Streetcar Bridges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86556" y="6103893"/>
            <a:ext cx="843148" cy="593806"/>
          </a:xfrm>
        </p:spPr>
        <p:txBody>
          <a:bodyPr/>
          <a:lstStyle/>
          <a:p>
            <a:fld id="{8F88728A-9E54-1B4F-A83C-486C5BF59F1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6" t="27496" r="25784" b="11300"/>
          <a:stretch/>
        </p:blipFill>
        <p:spPr bwMode="auto">
          <a:xfrm>
            <a:off x="5751444" y="997528"/>
            <a:ext cx="6812449" cy="4166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/>
          <a:srcRect l="15015" t="30771" r="27958" b="12293"/>
          <a:stretch/>
        </p:blipFill>
        <p:spPr bwMode="auto">
          <a:xfrm>
            <a:off x="-43056" y="2494684"/>
            <a:ext cx="5950226" cy="42375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568" y="1803702"/>
            <a:ext cx="336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  <a:buClr>
                <a:srgbClr val="0070C0"/>
              </a:buClr>
            </a:pPr>
            <a:r>
              <a:rPr lang="en-US" sz="28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Westminster Bridge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2020" y="5574383"/>
            <a:ext cx="32476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View: Santa Ana River (Looking North)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8707" y="5137208"/>
            <a:ext cx="42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  <a:buClr>
                <a:srgbClr val="0070C0"/>
              </a:buClr>
            </a:pPr>
            <a:r>
              <a:rPr lang="en-US" sz="2800" dirty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rPr>
              <a:t>Santa Ana River Bridge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568" y="2236000"/>
            <a:ext cx="3364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View: Westminster Blvd. (Looking East)</a:t>
            </a:r>
          </a:p>
        </p:txBody>
      </p:sp>
    </p:spTree>
    <p:extLst>
      <p:ext uri="{BB962C8B-B14F-4D97-AF65-F5344CB8AC3E}">
        <p14:creationId xmlns:p14="http://schemas.microsoft.com/office/powerpoint/2010/main" val="139595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Street Cross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0" b="13968"/>
          <a:stretch/>
        </p:blipFill>
        <p:spPr>
          <a:xfrm>
            <a:off x="1267505" y="1152081"/>
            <a:ext cx="9625319" cy="4936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1" t="31751" r="11703" b="18172"/>
          <a:stretch/>
        </p:blipFill>
        <p:spPr>
          <a:xfrm>
            <a:off x="1573113" y="2250846"/>
            <a:ext cx="9014101" cy="3815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5930" y="6066632"/>
            <a:ext cx="3605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View: West Santa Ana Blvd. (Looking East)</a:t>
            </a:r>
          </a:p>
        </p:txBody>
      </p:sp>
    </p:spTree>
    <p:extLst>
      <p:ext uri="{BB962C8B-B14F-4D97-AF65-F5344CB8AC3E}">
        <p14:creationId xmlns:p14="http://schemas.microsoft.com/office/powerpoint/2010/main" val="124191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Outreach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8728A-9E54-1B4F-A83C-486C5BF59F1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19" y="1656816"/>
            <a:ext cx="746758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Meetings/Open Houses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Working Group (SWG)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Official &amp; Stakeholder Briefings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and Business Association Meetings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Door-to-door Visits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Events &amp; Pop-Up Booths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Sidewalk Decal Program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Support Program</a:t>
            </a:r>
          </a:p>
          <a:p>
            <a:pPr>
              <a:spcAft>
                <a:spcPts val="1200"/>
              </a:spcAft>
              <a:buClr>
                <a:srgbClr val="0070C0"/>
              </a:buClr>
            </a:pPr>
            <a:endParaRPr lang="en-US" sz="22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endParaRPr lang="en-US" sz="2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/>
          <a:stretch/>
        </p:blipFill>
        <p:spPr>
          <a:xfrm>
            <a:off x="7669279" y="4162308"/>
            <a:ext cx="2097387" cy="1637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79" y="1191989"/>
            <a:ext cx="4315672" cy="28771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ABC5EA9-019D-4D6A-B1E5-86D55C62A4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141773"/>
              </p:ext>
            </p:extLst>
          </p:nvPr>
        </p:nvGraphicFramePr>
        <p:xfrm>
          <a:off x="10097508" y="4208495"/>
          <a:ext cx="1670938" cy="167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16459123" imgH="16459084" progId="Acrobat.Document.DC">
                  <p:embed/>
                </p:oleObj>
              </mc:Choice>
              <mc:Fallback>
                <p:oleObj name="Acrobat Document" r:id="rId5" imgW="16459123" imgH="16459084" progId="Acrobat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97508" y="4208495"/>
                        <a:ext cx="1670938" cy="167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91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TA Template 2" id="{08507144-847C-D042-9B71-B971A185DA13}" vid="{144A424B-791F-E94F-91EE-BFA3773CC7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OCTA Template for Board</Template>
  <TotalTime>8170</TotalTime>
  <Words>302</Words>
  <Application>Microsoft Office PowerPoint</Application>
  <PresentationFormat>Widescreen</PresentationFormat>
  <Paragraphs>90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OC Streetcar Background </vt:lpstr>
      <vt:lpstr>OC Streetcar Route &amp; Stop Locations</vt:lpstr>
      <vt:lpstr>Conceptual Stop Design – Key Features</vt:lpstr>
      <vt:lpstr>Center Running Stop – Harbor Blvd Terminus</vt:lpstr>
      <vt:lpstr>Maintenance and Storage Facility (MSF)</vt:lpstr>
      <vt:lpstr>OC Streetcar Bridges </vt:lpstr>
      <vt:lpstr>Street Cross Section</vt:lpstr>
      <vt:lpstr>Community Outreach</vt:lpstr>
      <vt:lpstr>OC Streetcar Funding</vt:lpstr>
      <vt:lpstr> Vehicle Branding</vt:lpstr>
      <vt:lpstr>Full Funding Grant Agreement</vt:lpstr>
      <vt:lpstr>OC Streetcar Project Status</vt:lpstr>
      <vt:lpstr>Stay Connected</vt:lpstr>
    </vt:vector>
  </TitlesOfParts>
  <Company>OCTA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Rubi Sanchez</dc:creator>
  <cp:lastModifiedBy>Tresa Oliveri</cp:lastModifiedBy>
  <cp:revision>438</cp:revision>
  <cp:lastPrinted>2018-08-20T17:38:11Z</cp:lastPrinted>
  <dcterms:created xsi:type="dcterms:W3CDTF">2016-04-08T21:40:36Z</dcterms:created>
  <dcterms:modified xsi:type="dcterms:W3CDTF">2019-01-15T16:07:26Z</dcterms:modified>
</cp:coreProperties>
</file>